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647" r:id="rId4"/>
    <p:sldId id="261" r:id="rId5"/>
    <p:sldId id="260" r:id="rId6"/>
    <p:sldId id="263" r:id="rId7"/>
    <p:sldId id="264" r:id="rId8"/>
    <p:sldId id="266" r:id="rId9"/>
    <p:sldId id="265" r:id="rId10"/>
    <p:sldId id="267" r:id="rId11"/>
    <p:sldId id="269" r:id="rId12"/>
    <p:sldId id="271" r:id="rId13"/>
    <p:sldId id="272" r:id="rId14"/>
    <p:sldId id="275" r:id="rId15"/>
    <p:sldId id="273" r:id="rId16"/>
    <p:sldId id="649" r:id="rId17"/>
    <p:sldId id="64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88E64-0106-4CD6-808A-8EB153BD0503}" type="datetimeFigureOut">
              <a:rPr lang="en-AU" smtClean="0"/>
              <a:t>11/03/2022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66470-2C06-4FE7-87A7-B30A0C6556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83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0834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5297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665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ν</a:t>
            </a:r>
            <a:r>
              <a:rPr lang="en-AU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is the Greek letter nu.</a:t>
            </a: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5457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1970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3616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1626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https://xkcd.com/1489/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66470-2C06-4FE7-87A7-B30A0C65561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80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4687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011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8262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Technically bismuth-209 was found to be weakly radioactive in 2003, but its half-life is </a:t>
            </a:r>
            <a:r>
              <a:rPr lang="en-AU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more than a billion times the estimated age of the universe, so whatever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19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5430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0744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9198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137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C489-7D8F-4358-A868-0B20DDE15638}" type="datetimeFigureOut">
              <a:rPr lang="en-AU" smtClean="0"/>
              <a:t>11/03/2022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6ED5-3BA3-4D09-96DB-EB07815F51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613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C489-7D8F-4358-A868-0B20DDE15638}" type="datetimeFigureOut">
              <a:rPr lang="en-AU" smtClean="0"/>
              <a:t>11/03/2022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6ED5-3BA3-4D09-96DB-EB07815F51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273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C489-7D8F-4358-A868-0B20DDE15638}" type="datetimeFigureOut">
              <a:rPr lang="en-AU" smtClean="0"/>
              <a:t>11/03/2022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6ED5-3BA3-4D09-96DB-EB07815F51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642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C489-7D8F-4358-A868-0B20DDE15638}" type="datetimeFigureOut">
              <a:rPr lang="en-AU" smtClean="0"/>
              <a:t>11/03/2022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6ED5-3BA3-4D09-96DB-EB07815F51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100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C489-7D8F-4358-A868-0B20DDE15638}" type="datetimeFigureOut">
              <a:rPr lang="en-AU" smtClean="0"/>
              <a:t>11/03/2022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6ED5-3BA3-4D09-96DB-EB07815F51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457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C489-7D8F-4358-A868-0B20DDE15638}" type="datetimeFigureOut">
              <a:rPr lang="en-AU" smtClean="0"/>
              <a:t>11/03/2022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6ED5-3BA3-4D09-96DB-EB07815F51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123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C489-7D8F-4358-A868-0B20DDE15638}" type="datetimeFigureOut">
              <a:rPr lang="en-AU" smtClean="0"/>
              <a:t>11/03/2022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6ED5-3BA3-4D09-96DB-EB07815F51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641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C489-7D8F-4358-A868-0B20DDE15638}" type="datetimeFigureOut">
              <a:rPr lang="en-AU" smtClean="0"/>
              <a:t>11/03/2022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6ED5-3BA3-4D09-96DB-EB07815F51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226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C489-7D8F-4358-A868-0B20DDE15638}" type="datetimeFigureOut">
              <a:rPr lang="en-AU" smtClean="0"/>
              <a:t>11/03/2022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6ED5-3BA3-4D09-96DB-EB07815F51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453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C489-7D8F-4358-A868-0B20DDE15638}" type="datetimeFigureOut">
              <a:rPr lang="en-AU" smtClean="0"/>
              <a:t>11/03/2022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6ED5-3BA3-4D09-96DB-EB07815F51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534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C489-7D8F-4358-A868-0B20DDE15638}" type="datetimeFigureOut">
              <a:rPr lang="en-AU" smtClean="0"/>
              <a:t>11/03/2022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6ED5-3BA3-4D09-96DB-EB07815F51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896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3C489-7D8F-4358-A868-0B20DDE15638}" type="datetimeFigureOut">
              <a:rPr lang="en-AU" smtClean="0"/>
              <a:t>11/03/2022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16ED5-3BA3-4D09-96DB-EB07815F51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18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ln w="38100">
            <a:solidFill>
              <a:schemeClr val="accent4"/>
            </a:solidFill>
          </a:ln>
        </p:spPr>
        <p:txBody>
          <a:bodyPr anchor="ctr"/>
          <a:lstStyle/>
          <a:p>
            <a:r>
              <a:rPr lang="en-AU" dirty="0"/>
              <a:t>Radioactivity</a:t>
            </a:r>
          </a:p>
        </p:txBody>
      </p:sp>
    </p:spTree>
    <p:extLst>
      <p:ext uri="{BB962C8B-B14F-4D97-AF65-F5344CB8AC3E}">
        <p14:creationId xmlns:p14="http://schemas.microsoft.com/office/powerpoint/2010/main" val="3831885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2981306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Alpha (</a:t>
            </a:r>
            <a:r>
              <a:rPr lang="el-GR" sz="3200" b="1" dirty="0"/>
              <a:t>α</a:t>
            </a:r>
            <a:r>
              <a:rPr lang="en-AU" sz="3200" b="1" dirty="0"/>
              <a:t>)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732983"/>
                <a:ext cx="6285816" cy="5266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/>
                  <a:t>When a heavy unstable nucleus undergoes radioactive decay, it may eject an alpha particle.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/>
                  <a:t>This is a positively charged particle that consists of two protons and two neutrons, with no orbiting electrons.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/>
                  <a:t>An alpha particle is identical to a helium nucleus and is sometimes written as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AU" sz="28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AU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AU" sz="2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AU" sz="2800" b="0" i="0" smtClean="0">
                            <a:latin typeface="Cambria Math" panose="02040503050406030204" pitchFamily="18" charset="0"/>
                          </a:rPr>
                          <m:t>He</m:t>
                        </m:r>
                      </m:e>
                    </m:sPre>
                  </m:oMath>
                </a14:m>
                <a:r>
                  <a:rPr lang="en-AU" sz="2800" dirty="0"/>
                  <a:t>.</a:t>
                </a:r>
              </a:p>
              <a:p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2983"/>
                <a:ext cx="6285816" cy="5266955"/>
              </a:xfrm>
              <a:prstGeom prst="rect">
                <a:avLst/>
              </a:prstGeom>
              <a:blipFill>
                <a:blip r:embed="rId3"/>
                <a:stretch>
                  <a:fillRect l="-1746" t="-10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0EEEB91B-D647-45FC-9735-7DFF8FAC6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902" y="732983"/>
            <a:ext cx="4836544" cy="483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4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2981306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Alpha (</a:t>
            </a:r>
            <a:r>
              <a:rPr lang="el-GR" sz="3200" b="1" dirty="0"/>
              <a:t>α</a:t>
            </a:r>
            <a:r>
              <a:rPr lang="en-AU" sz="3200" b="1" dirty="0"/>
              <a:t>) decay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32983"/>
            <a:ext cx="64192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 parent nucleus has spontaneously emitted an alpha particle and has undergone transmutation to form the daughter nucleus.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In nuclear transmutations electric charge is conserved.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 sums of atomic numbers on both sides of the equations should be equal.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FCDF206-C494-4833-8268-21C7AF7DC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37" y="793943"/>
            <a:ext cx="5498363" cy="384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2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2737160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Beta (</a:t>
            </a:r>
            <a:r>
              <a:rPr lang="el-GR" sz="3200" b="1" dirty="0"/>
              <a:t>β</a:t>
            </a:r>
            <a:r>
              <a:rPr lang="en-AU" sz="3200" b="1" dirty="0"/>
              <a:t>)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732983"/>
                <a:ext cx="7653251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/>
                  <a:t>Beta decay happens in isotopes that have too many protons or neutrons.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/>
                  <a:t>There are two types of beta decay: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800" b="1" dirty="0"/>
                          <m:t>β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AU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800" b="1" dirty="0"/>
                          <m:t>β</m:t>
                        </m:r>
                      </m:e>
                      <m:sup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_</m:t>
                        </m:r>
                      </m:sup>
                    </m:sSup>
                  </m:oMath>
                </a14:m>
                <a:r>
                  <a:rPr lang="en-AU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2983"/>
                <a:ext cx="7653251" cy="2246769"/>
              </a:xfrm>
              <a:prstGeom prst="rect">
                <a:avLst/>
              </a:prstGeom>
              <a:blipFill>
                <a:blip r:embed="rId3"/>
                <a:stretch>
                  <a:fillRect l="-1434" t="-243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53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148208"/>
                <a:ext cx="4018347" cy="584775"/>
              </a:xfrm>
              <a:prstGeom prst="homePlate">
                <a:avLst/>
              </a:prstGeom>
              <a:solidFill>
                <a:schemeClr val="accent4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AU" sz="3200" b="1" dirty="0"/>
                  <a:t>Beta minus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3200" b="1" dirty="0"/>
                          <m:t>β</m:t>
                        </m:r>
                      </m:e>
                      <m:sup>
                        <m:r>
                          <a:rPr lang="en-AU" sz="3200" i="1" dirty="0">
                            <a:latin typeface="Cambria Math" panose="02040503050406030204" pitchFamily="18" charset="0"/>
                          </a:rPr>
                          <m:t>_</m:t>
                        </m:r>
                      </m:sup>
                    </m:sSup>
                  </m:oMath>
                </a14:m>
                <a:r>
                  <a:rPr lang="en-AU" sz="3200" b="1" dirty="0"/>
                  <a:t>) decay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8208"/>
                <a:ext cx="4018347" cy="584775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0" y="732983"/>
            <a:ext cx="75615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Beta minus decay happens when an unstable atom has a relatively large number of neutrons. It emits an electron (beta particle) from the nucleus to become stable.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In beta minus decay a neutron splits into a proton, an electron and an antineutrino.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Beta minus decay is more common than beta plus decay and is sometimes simply referred to as beta decay.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8800" y="5119484"/>
                <a:ext cx="9665435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n-A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600" b="0" i="1" smtClean="0">
                              <a:latin typeface="Cambria Math" panose="02040503050406030204" pitchFamily="18" charset="0"/>
                            </a:rPr>
                            <m:t> 14</m:t>
                          </m:r>
                        </m:num>
                        <m:den>
                          <m:r>
                            <a:rPr lang="en-AU" sz="3600" b="0" i="1" smtClean="0">
                              <a:latin typeface="Cambria Math" panose="02040503050406030204" pitchFamily="18" charset="0"/>
                            </a:rPr>
                            <m:t> 6</m:t>
                          </m:r>
                        </m:den>
                      </m:f>
                      <m:r>
                        <m:rPr>
                          <m:nor/>
                        </m:rPr>
                        <a:rPr lang="en-AU" sz="36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AU" sz="3600" b="0" i="1" smtClean="0">
                          <a:latin typeface="Cambria Math" panose="02040503050406030204" pitchFamily="18" charset="0"/>
                        </a:rPr>
                        <m:t> →</m:t>
                      </m:r>
                      <m:f>
                        <m:fPr>
                          <m:type m:val="noBar"/>
                          <m:ctrlPr>
                            <a:rPr lang="en-A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36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AU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3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AU" sz="36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AU" sz="3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  <m:sPre>
                        <m:sPrePr>
                          <m:ctrlPr>
                            <a:rPr lang="en-AU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AU" sz="36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AU" sz="36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AU" sz="360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</m:sPre>
                      <m:r>
                        <a:rPr lang="en-AU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AU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acc>
                    </m:oMath>
                  </m:oMathPara>
                </a14:m>
                <a:endParaRPr lang="en-AU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119484"/>
                <a:ext cx="9665435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35" y="1329337"/>
            <a:ext cx="36957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2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48208"/>
                <a:ext cx="3783579" cy="584775"/>
              </a:xfrm>
              <a:prstGeom prst="homePlate">
                <a:avLst/>
              </a:prstGeom>
              <a:solidFill>
                <a:schemeClr val="accent4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AU" sz="3200" b="1" dirty="0"/>
                  <a:t>Beta plus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3200" b="1" dirty="0"/>
                          <m:t>β</m:t>
                        </m:r>
                      </m:e>
                      <m:sup>
                        <m:r>
                          <a:rPr lang="en-AU" sz="32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AU" sz="3200" b="1" dirty="0"/>
                  <a:t>) decay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8208"/>
                <a:ext cx="3783579" cy="584775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732983"/>
                <a:ext cx="7561594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/>
                  <a:t>Beta plus decay (positron emission) happens when an unstable atom has too many protons.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800" b="1" dirty="0"/>
                          <m:t>β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AU" sz="2800" dirty="0"/>
                  <a:t> decay a proton in the nucleus decays to a neutron, positron and a neutrino.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/>
                  <a:t>The neutron stays in the nucleus while the other two are emitted.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/>
                  <a:t>A positron is</a:t>
                </a:r>
                <a:r>
                  <a:rPr lang="en-GB" sz="2800" dirty="0"/>
                  <a:t> a positive particle like an ordinary electron in mass but of opposite charge.</a:t>
                </a:r>
                <a:endParaRPr lang="en-A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2983"/>
                <a:ext cx="7561594" cy="3539430"/>
              </a:xfrm>
              <a:prstGeom prst="rect">
                <a:avLst/>
              </a:prstGeom>
              <a:blipFill>
                <a:blip r:embed="rId4"/>
                <a:stretch>
                  <a:fillRect l="-1452" t="-1549" r="-806" b="-395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8800" y="5119484"/>
                <a:ext cx="9665435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n-A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600" b="0" i="1" smtClean="0">
                              <a:latin typeface="Cambria Math" panose="02040503050406030204" pitchFamily="18" charset="0"/>
                            </a:rPr>
                            <m:t> 11</m:t>
                          </m:r>
                        </m:num>
                        <m:den>
                          <m:r>
                            <a:rPr lang="en-AU" sz="3600" b="0" i="1" smtClean="0">
                              <a:latin typeface="Cambria Math" panose="02040503050406030204" pitchFamily="18" charset="0"/>
                            </a:rPr>
                            <m:t> 6</m:t>
                          </m:r>
                        </m:den>
                      </m:f>
                      <m:r>
                        <m:rPr>
                          <m:nor/>
                        </m:rPr>
                        <a:rPr lang="en-AU" sz="36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AU" sz="3600" b="0" i="1" smtClean="0">
                          <a:latin typeface="Cambria Math" panose="02040503050406030204" pitchFamily="18" charset="0"/>
                        </a:rPr>
                        <m:t> →</m:t>
                      </m:r>
                      <m:f>
                        <m:fPr>
                          <m:type m:val="noBar"/>
                          <m:ctrlPr>
                            <a:rPr lang="en-A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AU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AU" sz="36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AU" sz="3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  <m:sPre>
                        <m:sPrePr>
                          <m:ctrlPr>
                            <a:rPr lang="en-AU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AU" sz="3600" b="0" i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AU" sz="36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AU" sz="360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</m:sPre>
                      <m:r>
                        <a:rPr lang="en-AU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3600" b="0" i="1" smtClean="0"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AU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119484"/>
                <a:ext cx="9665435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239" y="834888"/>
            <a:ext cx="3512800" cy="238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5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48208"/>
                <a:ext cx="3298461" cy="584775"/>
              </a:xfrm>
              <a:prstGeom prst="homePlate">
                <a:avLst/>
              </a:prstGeom>
              <a:solidFill>
                <a:schemeClr val="accent4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AU" sz="3200" b="1" dirty="0"/>
                  <a:t>Gamma (</a:t>
                </a:r>
                <a14:m>
                  <m:oMath xmlns:m="http://schemas.openxmlformats.org/officeDocument/2006/math">
                    <m:r>
                      <a:rPr lang="en-AU" sz="3200" b="1" i="0">
                        <a:latin typeface="Cambria Math" panose="02040503050406030204" pitchFamily="18" charset="0"/>
                      </a:rPr>
                      <m:t>𝛄</m:t>
                    </m:r>
                  </m:oMath>
                </a14:m>
                <a:r>
                  <a:rPr lang="en-AU" sz="3200" b="1" dirty="0"/>
                  <a:t>) decay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8208"/>
                <a:ext cx="3298461" cy="584775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0" y="732983"/>
            <a:ext cx="64813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Gamma decay</a:t>
            </a:r>
            <a:r>
              <a:rPr lang="en-GB" sz="2800" dirty="0"/>
              <a:t>, in which some unstable atomic nuclei dissipate excess energy by spontaneously emitting gamma rays.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Gamma rays are photons, or packets of electromagnetic energy, of extremely short wavelength. </a:t>
            </a: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8800" y="5119484"/>
                <a:ext cx="9665435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n-A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600" b="0" i="1" smtClean="0">
                              <a:latin typeface="Cambria Math" panose="02040503050406030204" pitchFamily="18" charset="0"/>
                            </a:rPr>
                            <m:t> 137</m:t>
                          </m:r>
                        </m:num>
                        <m:den>
                          <m:r>
                            <a:rPr lang="en-AU" sz="3600" b="0" i="1" smtClean="0">
                              <a:latin typeface="Cambria Math" panose="02040503050406030204" pitchFamily="18" charset="0"/>
                            </a:rPr>
                            <m:t> 56</m:t>
                          </m:r>
                        </m:den>
                      </m:f>
                      <m:r>
                        <m:rPr>
                          <m:nor/>
                        </m:rPr>
                        <a:rPr lang="en-AU" sz="3600" b="0" i="0" smtClean="0">
                          <a:latin typeface="Cambria Math" panose="02040503050406030204" pitchFamily="18" charset="0"/>
                        </a:rPr>
                        <m:t>Ba</m:t>
                      </m:r>
                      <m:r>
                        <a:rPr lang="en-AU" sz="3600" b="0" i="1" smtClean="0">
                          <a:latin typeface="Cambria Math" panose="02040503050406030204" pitchFamily="18" charset="0"/>
                        </a:rPr>
                        <m:t> →</m:t>
                      </m:r>
                      <m:f>
                        <m:fPr>
                          <m:type m:val="noBar"/>
                          <m:ctrlPr>
                            <a:rPr lang="en-A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3600" b="0" i="1" smtClean="0">
                              <a:latin typeface="Cambria Math" panose="02040503050406030204" pitchFamily="18" charset="0"/>
                            </a:rPr>
                            <m:t>137</m:t>
                          </m:r>
                        </m:num>
                        <m:den>
                          <m:r>
                            <a:rPr lang="en-AU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3600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den>
                      </m:f>
                      <m:r>
                        <m:rPr>
                          <m:nor/>
                        </m:rPr>
                        <a:rPr lang="en-AU" sz="3600" b="0" i="0" smtClean="0">
                          <a:latin typeface="Cambria Math" panose="02040503050406030204" pitchFamily="18" charset="0"/>
                        </a:rPr>
                        <m:t>Ba</m:t>
                      </m:r>
                      <m:r>
                        <a:rPr lang="en-AU" sz="3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AU" sz="3600" i="1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AU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AU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119484"/>
                <a:ext cx="9665435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44" y="640222"/>
            <a:ext cx="4186432" cy="2286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71" y="3251333"/>
            <a:ext cx="3907364" cy="18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4871141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Writing Nuclear Equations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F9768B8-245C-4D70-A2F7-4BAFF2FF0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232" y="840690"/>
            <a:ext cx="11147129" cy="517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7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3DDCF0-9483-45F0-95C6-5B29351C4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08" y="1535373"/>
            <a:ext cx="9938184" cy="378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7AA1F9-F5A8-4642-95B4-781AA452DAF3}"/>
              </a:ext>
            </a:extLst>
          </p:cNvPr>
          <p:cNvSpPr txBox="1"/>
          <p:nvPr/>
        </p:nvSpPr>
        <p:spPr>
          <a:xfrm>
            <a:off x="5073650" y="6581001"/>
            <a:ext cx="71183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1200" b="0" i="0" dirty="0">
                <a:solidFill>
                  <a:srgbClr val="202124"/>
                </a:solidFill>
                <a:effectLst/>
              </a:rPr>
              <a:t>"Of these four forces, there's one we don't really understand." "Is it the weak force or the strong--" "It's gravity."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36149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3040326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Atomic Symbols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32983"/>
            <a:ext cx="9523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Atoms are represented by using atomic symbols like the one below.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 </a:t>
            </a:r>
            <a:r>
              <a:rPr lang="en-AU" sz="2800" b="1" dirty="0"/>
              <a:t>mass number </a:t>
            </a:r>
            <a:r>
              <a:rPr lang="en-AU" sz="2800" dirty="0"/>
              <a:t>(</a:t>
            </a:r>
            <a:r>
              <a:rPr lang="en-AU" sz="2800" i="1" dirty="0"/>
              <a:t>A</a:t>
            </a:r>
            <a:r>
              <a:rPr lang="en-AU" sz="2800" dirty="0"/>
              <a:t>), sometimes called the atomic mass, is the total number of nucleons (protons and neutrons).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 </a:t>
            </a:r>
            <a:r>
              <a:rPr lang="en-AU" sz="2800" b="1" dirty="0"/>
              <a:t>atomic number </a:t>
            </a:r>
            <a:r>
              <a:rPr lang="en-AU" sz="2800" dirty="0"/>
              <a:t>(</a:t>
            </a:r>
            <a:r>
              <a:rPr lang="en-AU" sz="2800" i="1" dirty="0"/>
              <a:t>Z</a:t>
            </a:r>
            <a:r>
              <a:rPr lang="en-AU" sz="2800" dirty="0"/>
              <a:t>) is the number of protons in the nucleus.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 number of neutrons (</a:t>
            </a:r>
            <a:r>
              <a:rPr lang="en-AU" sz="2800" i="1" dirty="0"/>
              <a:t>N</a:t>
            </a:r>
            <a:r>
              <a:rPr lang="en-AU" sz="2800" dirty="0"/>
              <a:t>) is given by </a:t>
            </a:r>
            <a:r>
              <a:rPr lang="en-AU" sz="2800" i="1" dirty="0"/>
              <a:t>A – Z</a:t>
            </a:r>
            <a:r>
              <a:rPr lang="en-AU" sz="2800" dirty="0"/>
              <a:t>.</a:t>
            </a:r>
            <a:endParaRPr lang="en-AU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112518" y="4744125"/>
            <a:ext cx="5966965" cy="1235788"/>
            <a:chOff x="5194704" y="3947209"/>
            <a:chExt cx="5966965" cy="12357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135922" y="4008941"/>
                  <a:ext cx="1789531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AU" sz="60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AU" sz="6000" b="0" i="0" baseline="-2500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  <m:sup>
                            <m:r>
                              <a:rPr lang="en-AU" sz="6000" b="0" i="0" baseline="30000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AU" sz="60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</m:sPre>
                      </m:oMath>
                    </m:oMathPara>
                  </a14:m>
                  <a:endParaRPr lang="en-AU" sz="6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5922" y="4008941"/>
                  <a:ext cx="1789531" cy="101566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98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9523079" y="4337840"/>
              <a:ext cx="16385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Element symbol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94704" y="4813665"/>
              <a:ext cx="1794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latin typeface="Arial Narrow" panose="020B0606020202030204" pitchFamily="34" charset="0"/>
                </a:rPr>
                <a:t>Atomic number </a:t>
              </a:r>
              <a:r>
                <a:rPr lang="en-AU" b="1" i="1" dirty="0">
                  <a:latin typeface="Arial Narrow" panose="020B0606020202030204" pitchFamily="34" charset="0"/>
                </a:rPr>
                <a:t>Z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04509" y="3947209"/>
              <a:ext cx="1740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469920"/>
                  </a:solidFill>
                  <a:latin typeface="Arial Narrow" panose="020B0606020202030204" pitchFamily="34" charset="0"/>
                </a:rPr>
                <a:t> Mass number </a:t>
              </a:r>
              <a:r>
                <a:rPr lang="en-AU" b="1" i="1" dirty="0">
                  <a:solidFill>
                    <a:srgbClr val="469920"/>
                  </a:solidFill>
                  <a:latin typeface="Arial Narrow" panose="020B0606020202030204" pitchFamily="34" charset="0"/>
                </a:rPr>
                <a:t>A</a:t>
              </a:r>
              <a:r>
                <a:rPr lang="en-AU" b="1" dirty="0">
                  <a:solidFill>
                    <a:srgbClr val="469920"/>
                  </a:solidFill>
                  <a:latin typeface="Arial Narrow" panose="020B0606020202030204" pitchFamily="34" charset="0"/>
                </a:rPr>
                <a:t>  </a:t>
              </a:r>
            </a:p>
          </p:txBody>
        </p:sp>
        <p:cxnSp>
          <p:nvCxnSpPr>
            <p:cNvPr id="18" name="Straight Arrow Connector 17"/>
            <p:cNvCxnSpPr>
              <a:cxnSpLocks/>
              <a:stCxn id="17" idx="3"/>
            </p:cNvCxnSpPr>
            <p:nvPr/>
          </p:nvCxnSpPr>
          <p:spPr>
            <a:xfrm>
              <a:off x="7044794" y="4131875"/>
              <a:ext cx="510540" cy="0"/>
            </a:xfrm>
            <a:prstGeom prst="straightConnector1">
              <a:avLst/>
            </a:prstGeom>
            <a:ln w="57150">
              <a:solidFill>
                <a:srgbClr val="4699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>
              <a:off x="7044794" y="4998331"/>
              <a:ext cx="71962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5" idx="1"/>
            </p:cNvCxnSpPr>
            <p:nvPr/>
          </p:nvCxnSpPr>
          <p:spPr>
            <a:xfrm flipH="1">
              <a:off x="8526229" y="4522506"/>
              <a:ext cx="996850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863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0773"/>
          <a:stretch/>
        </p:blipFill>
        <p:spPr>
          <a:xfrm>
            <a:off x="4369330" y="3180272"/>
            <a:ext cx="5143500" cy="3178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8208"/>
            <a:ext cx="1769852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Isotopes</a:t>
            </a:r>
            <a:endParaRPr lang="en-A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732983"/>
            <a:ext cx="95230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Atoms of the same element all have the same number of protons, but the number of </a:t>
            </a:r>
            <a:r>
              <a:rPr lang="en-AU" sz="2800" b="1" dirty="0"/>
              <a:t>neutrons</a:t>
            </a:r>
            <a:r>
              <a:rPr lang="en-AU" sz="2800" dirty="0"/>
              <a:t> can be different.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Atoms of the same element with different numbers of neutrons are called </a:t>
            </a:r>
            <a:r>
              <a:rPr lang="en-AU" sz="2800" b="1" dirty="0"/>
              <a:t>isotopes</a:t>
            </a:r>
            <a:r>
              <a:rPr lang="en-AU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For example, carbon </a:t>
            </a:r>
            <a:br>
              <a:rPr lang="en-AU" sz="2800" dirty="0"/>
            </a:br>
            <a:r>
              <a:rPr lang="en-AU" sz="2800" dirty="0"/>
              <a:t>isotopes all have 6 protons, </a:t>
            </a:r>
            <a:br>
              <a:rPr lang="en-AU" sz="2800" dirty="0"/>
            </a:br>
            <a:r>
              <a:rPr lang="en-AU" sz="2800" dirty="0"/>
              <a:t>but they have different </a:t>
            </a:r>
            <a:br>
              <a:rPr lang="en-AU" sz="2800" dirty="0"/>
            </a:br>
            <a:r>
              <a:rPr lang="en-AU" sz="2800" dirty="0"/>
              <a:t>numbers 	of neutrons</a:t>
            </a:r>
            <a:br>
              <a:rPr lang="en-AU" sz="2800" dirty="0"/>
            </a:br>
            <a:r>
              <a:rPr lang="en-AU" sz="2800" dirty="0"/>
              <a:t>(6, 7, and 8).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8C94AB-F523-4759-A603-CD1A45420293}"/>
              </a:ext>
            </a:extLst>
          </p:cNvPr>
          <p:cNvSpPr/>
          <p:nvPr/>
        </p:nvSpPr>
        <p:spPr>
          <a:xfrm>
            <a:off x="4359088" y="5679644"/>
            <a:ext cx="747163" cy="610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587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3940158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Forces in the Nucleus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32983"/>
            <a:ext cx="110111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Within a nucleus, protons exert </a:t>
            </a:r>
            <a:r>
              <a:rPr lang="en-AU" sz="2800" b="1" dirty="0"/>
              <a:t>electrostatic forces </a:t>
            </a:r>
            <a:r>
              <a:rPr lang="en-AU" sz="2800" dirty="0"/>
              <a:t>of repulsion on each other.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These forces can act over large distances.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 force of repulsion between the protons can tear a</a:t>
            </a:r>
            <a:br>
              <a:rPr lang="en-AU" sz="2800" dirty="0"/>
            </a:br>
            <a:r>
              <a:rPr lang="en-AU" sz="2800" dirty="0"/>
              <a:t>nucleus apart.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However, there is another force: </a:t>
            </a:r>
            <a:r>
              <a:rPr lang="en-AU" sz="2800" b="1" dirty="0"/>
              <a:t>the strong nuclear </a:t>
            </a:r>
            <a:br>
              <a:rPr lang="en-AU" sz="2800" b="1" dirty="0"/>
            </a:br>
            <a:r>
              <a:rPr lang="en-AU" sz="2800" b="1" dirty="0"/>
              <a:t>force</a:t>
            </a:r>
            <a:r>
              <a:rPr lang="en-AU" sz="2800" dirty="0"/>
              <a:t>. It is a force of attraction that holds the nucleus </a:t>
            </a:r>
            <a:br>
              <a:rPr lang="en-AU" sz="2800" dirty="0"/>
            </a:br>
            <a:r>
              <a:rPr lang="en-AU" sz="2800" dirty="0"/>
              <a:t>together.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 strong nuclear force exists between every nucleon, </a:t>
            </a:r>
            <a:br>
              <a:rPr lang="en-AU" sz="2800" dirty="0"/>
            </a:br>
            <a:r>
              <a:rPr lang="en-AU" sz="2800" dirty="0"/>
              <a:t>regardless of charge.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This force is much stronger than the electrostatic force, </a:t>
            </a:r>
            <a:br>
              <a:rPr lang="en-AU" sz="2800" dirty="0"/>
            </a:br>
            <a:r>
              <a:rPr lang="en-AU" sz="2800" dirty="0"/>
              <a:t>but it only acts over very short distances.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0452EA3-DD8C-408E-889E-4EEC8A3A2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2095500"/>
            <a:ext cx="3190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08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2792281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Transmutation</a:t>
            </a:r>
            <a:endParaRPr lang="en-A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-1" y="732983"/>
            <a:ext cx="113834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Most of the atoms that make up the world around us are </a:t>
            </a:r>
            <a:r>
              <a:rPr lang="en-AU" sz="2800" b="1" dirty="0"/>
              <a:t>stable</a:t>
            </a:r>
            <a:r>
              <a:rPr lang="en-AU" sz="2800" dirty="0"/>
              <a:t>: their nuclei haven’t changed since they were formed, and they will stay that way in the future.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However, there are also naturally occurring isotopes that are </a:t>
            </a:r>
            <a:r>
              <a:rPr lang="en-AU" sz="2800" b="1" dirty="0"/>
              <a:t>unstable</a:t>
            </a:r>
            <a:r>
              <a:rPr lang="en-AU" sz="2800" dirty="0"/>
              <a:t>: their nuclei are likely to change in the future.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An unstable nucleus may become stable by changing into a different element, releasing a particle as it does so. This process is called </a:t>
            </a:r>
            <a:r>
              <a:rPr lang="en-AU" sz="2800" b="1" dirty="0"/>
              <a:t>spontaneous transmutation</a:t>
            </a:r>
            <a:r>
              <a:rPr lang="en-AU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Unstable nuclei that emit particles and/or </a:t>
            </a:r>
            <a:br>
              <a:rPr lang="en-AU" sz="2800" dirty="0"/>
            </a:br>
            <a:r>
              <a:rPr lang="en-AU" sz="2800" dirty="0"/>
              <a:t>radiation are said to be </a:t>
            </a:r>
            <a:r>
              <a:rPr lang="en-AU" sz="2800" b="1" dirty="0"/>
              <a:t>radioactive</a:t>
            </a:r>
            <a:r>
              <a:rPr lang="en-AU" sz="28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684" y="4212524"/>
            <a:ext cx="4129266" cy="25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9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3309516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Stability of Nuclei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32983"/>
            <a:ext cx="100200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In a stable nucleus, a delicate balance exists between the repulsive electrostatic force and the attractive strong nuclear force.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One of the heaviest stable isotopes is </a:t>
            </a:r>
            <a:r>
              <a:rPr lang="en-AU" sz="2800" b="1" dirty="0"/>
              <a:t>bismuth-209</a:t>
            </a:r>
            <a:r>
              <a:rPr lang="en-AU" sz="2800" dirty="0"/>
              <a:t>, with 83 protons and 126 neutrons.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In </a:t>
            </a:r>
            <a:r>
              <a:rPr lang="en-AU" sz="2800" b="1" dirty="0"/>
              <a:t>bismuth-211</a:t>
            </a:r>
            <a:r>
              <a:rPr lang="en-AU" sz="2800" dirty="0"/>
              <a:t>, the two extra neutrons upset the balance between the forces.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Thus bismuth-211 is unstable and </a:t>
            </a:r>
            <a:r>
              <a:rPr lang="en-AU" sz="2800" b="1" dirty="0"/>
              <a:t>decays</a:t>
            </a:r>
            <a:r>
              <a:rPr lang="en-AU" sz="2800" dirty="0"/>
              <a:t>, ejecting two protons and four neutrons from its nucleus in an attempt to become stable.</a:t>
            </a:r>
          </a:p>
        </p:txBody>
      </p:sp>
    </p:spTree>
    <p:extLst>
      <p:ext uri="{BB962C8B-B14F-4D97-AF65-F5344CB8AC3E}">
        <p14:creationId xmlns:p14="http://schemas.microsoft.com/office/powerpoint/2010/main" val="131011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3309516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Stability of Nuclei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732983"/>
            <a:ext cx="73754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When </a:t>
            </a:r>
            <a:r>
              <a:rPr lang="en-AU" sz="2800" i="1" dirty="0"/>
              <a:t>N</a:t>
            </a:r>
            <a:r>
              <a:rPr lang="en-AU" sz="2800" dirty="0"/>
              <a:t> and </a:t>
            </a:r>
            <a:r>
              <a:rPr lang="en-AU" sz="2800" i="1" dirty="0"/>
              <a:t>Z</a:t>
            </a:r>
            <a:r>
              <a:rPr lang="en-AU" sz="2800" dirty="0"/>
              <a:t> are graphed against each other, a </a:t>
            </a:r>
            <a:r>
              <a:rPr lang="en-AU" sz="2800" b="1" dirty="0"/>
              <a:t>line of stability</a:t>
            </a:r>
            <a:r>
              <a:rPr lang="en-AU" sz="2800" dirty="0"/>
              <a:t> can be observed, along which the stable nuclei are clustered. Isotopes away from this line are usually unstable (if they exist at all).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For nuclei with atomic numbers up to 15, </a:t>
            </a:r>
            <a:br>
              <a:rPr lang="en-AU" sz="2800" dirty="0"/>
            </a:br>
            <a:r>
              <a:rPr lang="en-AU" sz="2800" dirty="0"/>
              <a:t>the neutron to proton ratio in stable </a:t>
            </a:r>
            <a:br>
              <a:rPr lang="en-AU" sz="2800" dirty="0"/>
            </a:br>
            <a:r>
              <a:rPr lang="en-AU" sz="2800" dirty="0"/>
              <a:t>nuclei is close to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As nuclei become bigger, this ratio </a:t>
            </a:r>
            <a:br>
              <a:rPr lang="en-AU" sz="2800" dirty="0"/>
            </a:br>
            <a:r>
              <a:rPr lang="en-AU" sz="2800" dirty="0"/>
              <a:t>increases.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Zirconium-90 (</a:t>
            </a:r>
            <a:r>
              <a:rPr lang="en-AU" sz="2800" i="1" dirty="0"/>
              <a:t>Z </a:t>
            </a:r>
            <a:r>
              <a:rPr lang="en-AU" sz="2800" dirty="0"/>
              <a:t>= 40) has a ratio of 1.25, </a:t>
            </a:r>
            <a:br>
              <a:rPr lang="en-AU" sz="2800" dirty="0"/>
            </a:br>
            <a:r>
              <a:rPr lang="en-AU" sz="2800" dirty="0"/>
              <a:t>and for mercury-200 (</a:t>
            </a:r>
            <a:r>
              <a:rPr lang="en-AU" sz="2800" i="1" dirty="0"/>
              <a:t>Z</a:t>
            </a:r>
            <a:r>
              <a:rPr lang="en-AU" sz="2800" dirty="0"/>
              <a:t> = 80) it is 1.5.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921A970-490C-4957-9894-FB9C3126F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293" y="3002281"/>
            <a:ext cx="5581707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28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3309516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Stability of Nuclei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732983"/>
            <a:ext cx="73754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As the number of protons in the nucleus increases, more neutrons are needed to keep it stable.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These neutrons ‘dilute’ the repulsive forces between the protons by increasing the average distance between them.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Elements with more protons than </a:t>
            </a:r>
            <a:br>
              <a:rPr lang="en-AU" sz="2800" dirty="0"/>
            </a:br>
            <a:r>
              <a:rPr lang="en-AU" sz="2800" dirty="0"/>
              <a:t>bismuth (</a:t>
            </a:r>
            <a:r>
              <a:rPr lang="en-AU" sz="2800" i="1" dirty="0"/>
              <a:t>Z</a:t>
            </a:r>
            <a:r>
              <a:rPr lang="en-AU" sz="2800" dirty="0"/>
              <a:t> = 83) cannot be stabilised: </a:t>
            </a:r>
            <a:br>
              <a:rPr lang="en-AU" sz="2800" dirty="0"/>
            </a:br>
            <a:r>
              <a:rPr lang="en-AU" sz="2800" dirty="0"/>
              <a:t>they are always radioactive.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34173DA-A8D7-4FB8-B66B-C106971A0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293" y="3002281"/>
            <a:ext cx="5581707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35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2547763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/>
              <a:t>Radioactivity</a:t>
            </a:r>
            <a:endParaRPr lang="en-A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734446"/>
            <a:ext cx="112794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Around the beginning of twentieth century scientists such as Marie Curie, Ernest Rutherford and Paul Villard were investigating two newly discovered elements: polonium and radium.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They discovered three types of emissions from these substances.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They named them alpha, beta and gamma radiation.</a:t>
            </a:r>
          </a:p>
          <a:p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04" y="3792447"/>
            <a:ext cx="1743075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53" y="3792447"/>
            <a:ext cx="1857375" cy="2466975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303" y="3792447"/>
            <a:ext cx="1857375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2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1069</Words>
  <Application>Microsoft Office PowerPoint</Application>
  <PresentationFormat>Widescreen</PresentationFormat>
  <Paragraphs>95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</vt:lpstr>
      <vt:lpstr>Arial Narrow</vt:lpstr>
      <vt:lpstr>Calibri</vt:lpstr>
      <vt:lpstr>Calibri Light</vt:lpstr>
      <vt:lpstr>Cambria Math</vt:lpstr>
      <vt:lpstr>Office Theme</vt:lpstr>
      <vt:lpstr>Radioactivity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Radioactivity</dc:title>
  <dc:creator>teacher</dc:creator>
  <cp:lastModifiedBy>AXTENS Nathan [Harrisdale Senior High School]</cp:lastModifiedBy>
  <cp:revision>46</cp:revision>
  <dcterms:created xsi:type="dcterms:W3CDTF">2021-03-14T07:33:21Z</dcterms:created>
  <dcterms:modified xsi:type="dcterms:W3CDTF">2022-03-11T04:01:17Z</dcterms:modified>
</cp:coreProperties>
</file>